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63" r:id="rId4"/>
    <p:sldId id="264" r:id="rId5"/>
    <p:sldId id="265" r:id="rId6"/>
    <p:sldId id="266" r:id="rId7"/>
    <p:sldId id="270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8287-CA4F-4511-9591-2C02C405F477}" type="datetimeFigureOut">
              <a:rPr lang="es-EC" smtClean="0"/>
              <a:t>13/3/2026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F113-E390-422A-A3DE-D14C61CE5D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0555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8287-CA4F-4511-9591-2C02C405F477}" type="datetimeFigureOut">
              <a:rPr lang="es-EC" smtClean="0"/>
              <a:t>13/3/2026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F113-E390-422A-A3DE-D14C61CE5D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12592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8287-CA4F-4511-9591-2C02C405F477}" type="datetimeFigureOut">
              <a:rPr lang="es-EC" smtClean="0"/>
              <a:t>13/3/2026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F113-E390-422A-A3DE-D14C61CE5D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68358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8287-CA4F-4511-9591-2C02C405F477}" type="datetimeFigureOut">
              <a:rPr lang="es-EC" smtClean="0"/>
              <a:t>13/3/2026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F113-E390-422A-A3DE-D14C61CE5DF1}" type="slidenum">
              <a:rPr lang="es-EC" smtClean="0"/>
              <a:t>‹Nº›</a:t>
            </a:fld>
            <a:endParaRPr lang="es-EC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2937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8287-CA4F-4511-9591-2C02C405F477}" type="datetimeFigureOut">
              <a:rPr lang="es-EC" smtClean="0"/>
              <a:t>13/3/2026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F113-E390-422A-A3DE-D14C61CE5D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535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8287-CA4F-4511-9591-2C02C405F477}" type="datetimeFigureOut">
              <a:rPr lang="es-EC" smtClean="0"/>
              <a:t>13/3/2026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F113-E390-422A-A3DE-D14C61CE5D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16039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8287-CA4F-4511-9591-2C02C405F477}" type="datetimeFigureOut">
              <a:rPr lang="es-EC" smtClean="0"/>
              <a:t>13/3/2026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F113-E390-422A-A3DE-D14C61CE5D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68527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8287-CA4F-4511-9591-2C02C405F477}" type="datetimeFigureOut">
              <a:rPr lang="es-EC" smtClean="0"/>
              <a:t>13/3/2026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F113-E390-422A-A3DE-D14C61CE5D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280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8287-CA4F-4511-9591-2C02C405F477}" type="datetimeFigureOut">
              <a:rPr lang="es-EC" smtClean="0"/>
              <a:t>13/3/2026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F113-E390-422A-A3DE-D14C61CE5D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9971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8287-CA4F-4511-9591-2C02C405F477}" type="datetimeFigureOut">
              <a:rPr lang="es-EC" smtClean="0"/>
              <a:t>13/3/2026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F113-E390-422A-A3DE-D14C61CE5D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3269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8287-CA4F-4511-9591-2C02C405F477}" type="datetimeFigureOut">
              <a:rPr lang="es-EC" smtClean="0"/>
              <a:t>13/3/2026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F113-E390-422A-A3DE-D14C61CE5D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6345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8287-CA4F-4511-9591-2C02C405F477}" type="datetimeFigureOut">
              <a:rPr lang="es-EC" smtClean="0"/>
              <a:t>13/3/2026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F113-E390-422A-A3DE-D14C61CE5D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94521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8287-CA4F-4511-9591-2C02C405F477}" type="datetimeFigureOut">
              <a:rPr lang="es-EC" smtClean="0"/>
              <a:t>13/3/2026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F113-E390-422A-A3DE-D14C61CE5D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1653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8287-CA4F-4511-9591-2C02C405F477}" type="datetimeFigureOut">
              <a:rPr lang="es-EC" smtClean="0"/>
              <a:t>13/3/2026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F113-E390-422A-A3DE-D14C61CE5D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6149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8287-CA4F-4511-9591-2C02C405F477}" type="datetimeFigureOut">
              <a:rPr lang="es-EC" smtClean="0"/>
              <a:t>13/3/2026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F113-E390-422A-A3DE-D14C61CE5D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2778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8287-CA4F-4511-9591-2C02C405F477}" type="datetimeFigureOut">
              <a:rPr lang="es-EC" smtClean="0"/>
              <a:t>13/3/2026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F113-E390-422A-A3DE-D14C61CE5D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925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8287-CA4F-4511-9591-2C02C405F477}" type="datetimeFigureOut">
              <a:rPr lang="es-EC" smtClean="0"/>
              <a:t>13/3/2026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F113-E390-422A-A3DE-D14C61CE5D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7548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8287-CA4F-4511-9591-2C02C405F477}" type="datetimeFigureOut">
              <a:rPr lang="es-EC" smtClean="0"/>
              <a:t>13/3/2026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F113-E390-422A-A3DE-D14C61CE5D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4849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B138287-CA4F-4511-9591-2C02C405F477}" type="datetimeFigureOut">
              <a:rPr lang="es-EC" smtClean="0"/>
              <a:t>13/3/2026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A5BF113-E390-422A-A3DE-D14C61CE5D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9962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30144" y="2389910"/>
            <a:ext cx="4862945" cy="295102"/>
          </a:xfrm>
        </p:spPr>
        <p:txBody>
          <a:bodyPr>
            <a:normAutofit fontScale="90000"/>
          </a:bodyPr>
          <a:lstStyle/>
          <a:p>
            <a:r>
              <a:rPr lang="es-ES" dirty="0"/>
              <a:t> </a:t>
            </a:r>
            <a:endParaRPr lang="es-EC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37579" y="1131742"/>
            <a:ext cx="7516842" cy="3310387"/>
          </a:xfrm>
        </p:spPr>
        <p:txBody>
          <a:bodyPr>
            <a:normAutofit/>
          </a:bodyPr>
          <a:lstStyle/>
          <a:p>
            <a:pPr algn="ctr"/>
            <a:r>
              <a:rPr lang="es-ES" sz="4800" dirty="0">
                <a:solidFill>
                  <a:srgbClr val="FF0000"/>
                </a:solidFill>
                <a:latin typeface="Algerian" panose="04020705040A02060702" pitchFamily="82" charset="0"/>
              </a:rPr>
              <a:t>COMPAÑÍA YAGUACHI </a:t>
            </a:r>
          </a:p>
          <a:p>
            <a:pPr algn="ctr"/>
            <a:r>
              <a:rPr lang="es-ES" sz="4800" dirty="0">
                <a:solidFill>
                  <a:srgbClr val="FF0000"/>
                </a:solidFill>
                <a:latin typeface="Algerian" panose="04020705040A02060702" pitchFamily="82" charset="0"/>
              </a:rPr>
              <a:t>VIEJO CONE </a:t>
            </a:r>
          </a:p>
          <a:p>
            <a:pPr algn="ctr"/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RENDICION DE CUENTA </a:t>
            </a:r>
            <a:r>
              <a:rPr lang="es-EC" sz="2800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año 2025</a:t>
            </a:r>
          </a:p>
          <a:p>
            <a:pPr algn="ctr"/>
            <a:r>
              <a:rPr lang="es-EC" sz="2400" dirty="0">
                <a:solidFill>
                  <a:schemeClr val="tx1"/>
                </a:solidFill>
                <a:latin typeface="Algerian" panose="04020705040A02060702" pitchFamily="82" charset="0"/>
              </a:rPr>
              <a:t>EMERGENCIAS Y ACTIVIDADES </a:t>
            </a:r>
          </a:p>
        </p:txBody>
      </p:sp>
      <p:sp>
        <p:nvSpPr>
          <p:cNvPr id="4" name="AutoShape 2" descr="blob:https://web.whatsapp.com/8447f0a2-f251-4225-93e3-42a0ccf848c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8" name="Imagen 7" descr="C:\Users\BOMBERo\Documents\logo final bomberos.png">
            <a:extLst>
              <a:ext uri="{FF2B5EF4-FFF2-40B4-BE49-F238E27FC236}">
                <a16:creationId xmlns:a16="http://schemas.microsoft.com/office/drawing/2014/main" id="{DE88B7FA-A192-C827-BAC5-D76AE0749E1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30" y="365281"/>
            <a:ext cx="1543949" cy="16705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5903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61488E-1186-6178-9F64-F470B3D16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70934" y="-616052"/>
            <a:ext cx="2979116" cy="4686632"/>
          </a:xfr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855AFE7-F14B-DDDB-6311-A227CA5A3C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96" y="3333093"/>
            <a:ext cx="6163454" cy="290976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05609" y="2444661"/>
            <a:ext cx="2909765" cy="468663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A919685-30FF-361A-C536-B556CBD7F8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96" y="237706"/>
            <a:ext cx="6163454" cy="279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73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0E19420-7663-FA84-8AA4-B38D12886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375" y="656705"/>
            <a:ext cx="7167562" cy="5300662"/>
          </a:xfrm>
          <a:prstGeom prst="rect">
            <a:avLst/>
          </a:prstGeom>
        </p:spPr>
      </p:pic>
      <p:pic>
        <p:nvPicPr>
          <p:cNvPr id="3" name="Imagen 2" descr="C:\Users\BOMBERo\Documents\logo final bombero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110" y="145850"/>
            <a:ext cx="949385" cy="8478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8977744" y="232756"/>
            <a:ext cx="206536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RENDICION DE CUENTAS </a:t>
            </a:r>
            <a:endParaRPr lang="es-EC" sz="1000" dirty="0"/>
          </a:p>
        </p:txBody>
      </p:sp>
      <p:sp>
        <p:nvSpPr>
          <p:cNvPr id="4" name="Rectángulo 3"/>
          <p:cNvSpPr/>
          <p:nvPr/>
        </p:nvSpPr>
        <p:spPr>
          <a:xfrm>
            <a:off x="415637" y="155811"/>
            <a:ext cx="8395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2023</a:t>
            </a:r>
            <a:endParaRPr lang="es-EC" sz="1000" dirty="0"/>
          </a:p>
        </p:txBody>
      </p:sp>
    </p:spTree>
    <p:extLst>
      <p:ext uri="{BB962C8B-B14F-4D97-AF65-F5344CB8AC3E}">
        <p14:creationId xmlns:p14="http://schemas.microsoft.com/office/powerpoint/2010/main" val="3384945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 rot="10800000" flipH="1" flipV="1">
            <a:off x="798021" y="199505"/>
            <a:ext cx="10715106" cy="648393"/>
          </a:xfrm>
        </p:spPr>
        <p:txBody>
          <a:bodyPr>
            <a:normAutofit fontScale="90000"/>
          </a:bodyPr>
          <a:lstStyle/>
          <a:p>
            <a:r>
              <a:rPr lang="es-ES" dirty="0"/>
              <a:t>                                                                           </a:t>
            </a:r>
            <a:br>
              <a:rPr lang="es-ES" dirty="0"/>
            </a:br>
            <a:r>
              <a:rPr lang="es-ES" dirty="0"/>
              <a:t>                                                                       </a:t>
            </a:r>
            <a:r>
              <a:rPr lang="es-ES" sz="11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RENDICION DE CUENTAS 2025</a:t>
            </a:r>
            <a:r>
              <a:rPr lang="es-ES" sz="2000" dirty="0">
                <a:solidFill>
                  <a:srgbClr val="7030A0"/>
                </a:solidFill>
                <a:latin typeface="Bookman Old Style" panose="02050604050505020204" pitchFamily="18" charset="0"/>
              </a:rPr>
              <a:t>                                                   </a:t>
            </a:r>
            <a:endParaRPr lang="es-EC" sz="2000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Imagen 5" descr="C:\Users\BOMBERo\Documents\logo final bombero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593" y="99752"/>
            <a:ext cx="949385" cy="84789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Pentágono 14"/>
          <p:cNvSpPr/>
          <p:nvPr/>
        </p:nvSpPr>
        <p:spPr>
          <a:xfrm>
            <a:off x="9975274" y="6226233"/>
            <a:ext cx="2144684" cy="42810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6" name="CuadroTexto 15"/>
          <p:cNvSpPr txBox="1"/>
          <p:nvPr/>
        </p:nvSpPr>
        <p:spPr>
          <a:xfrm>
            <a:off x="9975273" y="6317174"/>
            <a:ext cx="21446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CIA. YAGUACHI VIEJO CONE</a:t>
            </a:r>
            <a:endParaRPr lang="es-EC" sz="1000" b="1" dirty="0">
              <a:solidFill>
                <a:schemeClr val="tx1">
                  <a:lumMod val="85000"/>
                  <a:lumOff val="15000"/>
                </a:schemeClr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02D5FC48-912E-9006-DC83-341665EFEA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016929"/>
              </p:ext>
            </p:extLst>
          </p:nvPr>
        </p:nvGraphicFramePr>
        <p:xfrm>
          <a:off x="2087058" y="199504"/>
          <a:ext cx="6720511" cy="6711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6550">
                  <a:extLst>
                    <a:ext uri="{9D8B030D-6E8A-4147-A177-3AD203B41FA5}">
                      <a16:colId xmlns:a16="http://schemas.microsoft.com/office/drawing/2014/main" val="2258245864"/>
                    </a:ext>
                  </a:extLst>
                </a:gridCol>
                <a:gridCol w="1293961">
                  <a:extLst>
                    <a:ext uri="{9D8B030D-6E8A-4147-A177-3AD203B41FA5}">
                      <a16:colId xmlns:a16="http://schemas.microsoft.com/office/drawing/2014/main" val="1903781037"/>
                    </a:ext>
                  </a:extLst>
                </a:gridCol>
              </a:tblGrid>
              <a:tr h="359053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EMERGENCIAS ATENDIDAS  Y OTROS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CANTIDAD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065511"/>
                  </a:ext>
                </a:extLst>
              </a:tr>
              <a:tr h="359053">
                <a:tc>
                  <a:txBody>
                    <a:bodyPr/>
                    <a:lstStyle/>
                    <a:p>
                      <a:r>
                        <a:rPr lang="es-EC" dirty="0"/>
                        <a:t>INCENDIO ESTRUCTURALES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819401"/>
                  </a:ext>
                </a:extLst>
              </a:tr>
              <a:tr h="359053">
                <a:tc>
                  <a:txBody>
                    <a:bodyPr/>
                    <a:lstStyle/>
                    <a:p>
                      <a:r>
                        <a:rPr lang="es-EC" dirty="0"/>
                        <a:t>INCENDIO FORESTALES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106080"/>
                  </a:ext>
                </a:extLst>
              </a:tr>
              <a:tr h="359053">
                <a:tc>
                  <a:txBody>
                    <a:bodyPr/>
                    <a:lstStyle/>
                    <a:p>
                      <a:r>
                        <a:rPr lang="es-EC" dirty="0"/>
                        <a:t>INCENDIO VEHICULAR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491304"/>
                  </a:ext>
                </a:extLst>
              </a:tr>
              <a:tr h="359053">
                <a:tc>
                  <a:txBody>
                    <a:bodyPr/>
                    <a:lstStyle/>
                    <a:p>
                      <a:r>
                        <a:rPr lang="es-EC" dirty="0"/>
                        <a:t>INCENDIOS EN TRANSFORMADORES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541355"/>
                  </a:ext>
                </a:extLst>
              </a:tr>
              <a:tr h="359053">
                <a:tc>
                  <a:txBody>
                    <a:bodyPr/>
                    <a:lstStyle/>
                    <a:p>
                      <a:r>
                        <a:rPr lang="es-MX" sz="1800" dirty="0"/>
                        <a:t>EMERGENCIA POR DERRAME DE COMBUSTIBLE EN DUCTO Y TANQUERO</a:t>
                      </a:r>
                      <a:endParaRPr lang="es-EC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057367"/>
                  </a:ext>
                </a:extLst>
              </a:tr>
              <a:tr h="359053">
                <a:tc>
                  <a:txBody>
                    <a:bodyPr/>
                    <a:lstStyle/>
                    <a:p>
                      <a:r>
                        <a:rPr lang="es-EC" dirty="0"/>
                        <a:t>EMERGENCIA EN INDUSTRIAS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18970"/>
                  </a:ext>
                </a:extLst>
              </a:tr>
              <a:tr h="359053">
                <a:tc>
                  <a:txBody>
                    <a:bodyPr/>
                    <a:lstStyle/>
                    <a:p>
                      <a:r>
                        <a:rPr lang="es-EC" dirty="0"/>
                        <a:t>RESCATE ANIMAL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771829"/>
                  </a:ext>
                </a:extLst>
              </a:tr>
              <a:tr h="359053">
                <a:tc>
                  <a:txBody>
                    <a:bodyPr/>
                    <a:lstStyle/>
                    <a:p>
                      <a:r>
                        <a:rPr lang="es-EC" dirty="0"/>
                        <a:t>CONTROL APICOLA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002581"/>
                  </a:ext>
                </a:extLst>
              </a:tr>
              <a:tr h="359053">
                <a:tc>
                  <a:txBody>
                    <a:bodyPr/>
                    <a:lstStyle/>
                    <a:p>
                      <a:r>
                        <a:rPr lang="es-EC" dirty="0"/>
                        <a:t>TALA DE ARBOLES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70372"/>
                  </a:ext>
                </a:extLst>
              </a:tr>
              <a:tr h="359053">
                <a:tc>
                  <a:txBody>
                    <a:bodyPr/>
                    <a:lstStyle/>
                    <a:p>
                      <a:r>
                        <a:rPr lang="es-EC" dirty="0"/>
                        <a:t>SIMULACROS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40723"/>
                  </a:ext>
                </a:extLst>
              </a:tr>
              <a:tr h="359053">
                <a:tc>
                  <a:txBody>
                    <a:bodyPr/>
                    <a:lstStyle/>
                    <a:p>
                      <a:r>
                        <a:rPr lang="es-EC" dirty="0"/>
                        <a:t>CAPACITACIONES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211578"/>
                  </a:ext>
                </a:extLst>
              </a:tr>
              <a:tr h="359053">
                <a:tc>
                  <a:txBody>
                    <a:bodyPr/>
                    <a:lstStyle/>
                    <a:p>
                      <a:r>
                        <a:rPr lang="es-EC" dirty="0"/>
                        <a:t>PRIMEROS AUXILIO </a:t>
                      </a:r>
                      <a:r>
                        <a:rPr lang="es-EC"/>
                        <a:t>POR ACCIDENTE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183271"/>
                  </a:ext>
                </a:extLst>
              </a:tr>
              <a:tr h="457721">
                <a:tc>
                  <a:txBody>
                    <a:bodyPr/>
                    <a:lstStyle/>
                    <a:p>
                      <a:r>
                        <a:rPr lang="es-EC" dirty="0"/>
                        <a:t>CRECIENTE RIOS E INUNDACION EN OTROS CANTONES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253625"/>
                  </a:ext>
                </a:extLst>
              </a:tr>
              <a:tr h="417369">
                <a:tc>
                  <a:txBody>
                    <a:bodyPr/>
                    <a:lstStyle/>
                    <a:p>
                      <a:r>
                        <a:rPr lang="es-EC" dirty="0"/>
                        <a:t>CASA ABIERTA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275081"/>
                  </a:ext>
                </a:extLst>
              </a:tr>
              <a:tr h="417369">
                <a:tc>
                  <a:txBody>
                    <a:bodyPr/>
                    <a:lstStyle/>
                    <a:p>
                      <a:r>
                        <a:rPr lang="es-EC" dirty="0"/>
                        <a:t>FALSA ALARMAS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871509"/>
                  </a:ext>
                </a:extLst>
              </a:tr>
              <a:tr h="389383">
                <a:tc>
                  <a:txBody>
                    <a:bodyPr/>
                    <a:lstStyle/>
                    <a:p>
                      <a:r>
                        <a:rPr lang="es-EC" dirty="0"/>
                        <a:t>LABOR CUMUNITARIA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564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4361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5B97239-2685-48C8-8104-1D4E4E383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EC8043A-1700-7A7D-0D4B-7EA0553EA3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3" r="-2" b="843"/>
          <a:stretch>
            <a:fillRect/>
          </a:stretch>
        </p:blipFill>
        <p:spPr>
          <a:xfrm>
            <a:off x="321734" y="321733"/>
            <a:ext cx="5674894" cy="303084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73EB310-5211-6498-6C7A-D3E8E67CAE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99" b="-1"/>
          <a:stretch>
            <a:fillRect/>
          </a:stretch>
        </p:blipFill>
        <p:spPr>
          <a:xfrm>
            <a:off x="321735" y="3524289"/>
            <a:ext cx="2676579" cy="277651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C6AC8B8-8C19-A70A-605F-D83C1E9E97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6" b="4"/>
          <a:stretch>
            <a:fillRect/>
          </a:stretch>
        </p:blipFill>
        <p:spPr>
          <a:xfrm rot="5400000">
            <a:off x="3185115" y="3489292"/>
            <a:ext cx="2785951" cy="283707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719D241-5EA8-83BB-16A8-8570C50363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7" r="2" b="2"/>
          <a:stretch>
            <a:fillRect/>
          </a:stretch>
        </p:blipFill>
        <p:spPr>
          <a:xfrm rot="5400000">
            <a:off x="6043282" y="473824"/>
            <a:ext cx="5979074" cy="567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28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EA6CED-F317-EFCC-42A9-D15334EB9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D7FD974-7497-6197-7F18-11D283259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85" y="500062"/>
            <a:ext cx="4224087" cy="292893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1A321D9-11BC-86DF-D14F-D7850F5705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49549" y="-257256"/>
            <a:ext cx="2928938" cy="444357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0070F90-535C-2DFB-A6A8-1F13A7445E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34451" y="3012206"/>
            <a:ext cx="3106553" cy="422408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2C52B80-DC54-241C-AA97-B90B56C03A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60741" y="2992209"/>
            <a:ext cx="3106554" cy="444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8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85ABD2-A1EB-F5A4-5224-F55F21890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28624C3-82E1-D168-9164-342E8E835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9" y="3566820"/>
            <a:ext cx="4892824" cy="316303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F756C3E-5A84-C4C7-FFB9-8F90C888D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560" y="3494507"/>
            <a:ext cx="5118965" cy="31630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DE96103-C586-FC73-39F1-B8E3E114E9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560" y="200459"/>
            <a:ext cx="5137508" cy="3034447"/>
          </a:xfrm>
          <a:prstGeom prst="rect">
            <a:avLst/>
          </a:prstGeom>
        </p:spPr>
      </p:pic>
      <p:pic>
        <p:nvPicPr>
          <p:cNvPr id="14" name="Marcador de contenido 13">
            <a:extLst>
              <a:ext uri="{FF2B5EF4-FFF2-40B4-BE49-F238E27FC236}">
                <a16:creationId xmlns:a16="http://schemas.microsoft.com/office/drawing/2014/main" id="{7B27AC87-E936-0C6B-7E6D-58BBF0A4F2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27" y="286603"/>
            <a:ext cx="5118966" cy="294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01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7610BF-16F5-59FD-500E-3E7A4FF23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8D22EAE0-8670-B5C0-8D99-84A0001AE5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81" y="3429000"/>
            <a:ext cx="4328139" cy="3246104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F680410F-C722-73D5-ECF1-EB1F972A2F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4" y="113114"/>
            <a:ext cx="4245346" cy="3246103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FE95590F-25CF-CCE7-D9EA-8DAF4CCF4D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17193" y="-209793"/>
            <a:ext cx="3154305" cy="3983721"/>
          </a:xfrm>
          <a:prstGeom prst="rect">
            <a:avLst/>
          </a:prstGeom>
        </p:spPr>
      </p:pic>
      <p:pic>
        <p:nvPicPr>
          <p:cNvPr id="41" name="Marcador de contenido 40">
            <a:extLst>
              <a:ext uri="{FF2B5EF4-FFF2-40B4-BE49-F238E27FC236}">
                <a16:creationId xmlns:a16="http://schemas.microsoft.com/office/drawing/2014/main" id="{BC519DEA-8D1F-8F9B-8CB7-017A043339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485" y="3433764"/>
            <a:ext cx="3874169" cy="321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89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F7893F-D904-D9E1-4CF5-7853E5392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9246870" cy="813535"/>
          </a:xfrm>
        </p:spPr>
        <p:txBody>
          <a:bodyPr>
            <a:normAutofit/>
          </a:bodyPr>
          <a:lstStyle/>
          <a:p>
            <a:pPr algn="ctr"/>
            <a:r>
              <a:rPr lang="es-EC" dirty="0">
                <a:latin typeface="Algerian" panose="04020705040A02060702" pitchFamily="82" charset="0"/>
              </a:rPr>
              <a:t>INSPECCIONES 2025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98735AC-FD88-AC1C-A627-D0D96E6B14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353812"/>
              </p:ext>
            </p:extLst>
          </p:nvPr>
        </p:nvGraphicFramePr>
        <p:xfrm>
          <a:off x="1874058" y="1798782"/>
          <a:ext cx="8128000" cy="4383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96834483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5494975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C" sz="1400" dirty="0"/>
                        <a:t>INSPECCIONES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510669"/>
                  </a:ext>
                </a:extLst>
              </a:tr>
              <a:tr h="289926">
                <a:tc>
                  <a:txBody>
                    <a:bodyPr/>
                    <a:lstStyle/>
                    <a:p>
                      <a:r>
                        <a:rPr lang="es-EC" sz="1400" dirty="0"/>
                        <a:t>RCTO. EL DESEO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40</a:t>
                      </a:r>
                      <a:endParaRPr lang="es-EC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987556"/>
                  </a:ext>
                </a:extLst>
              </a:tr>
              <a:tr h="284384">
                <a:tc>
                  <a:txBody>
                    <a:bodyPr/>
                    <a:lstStyle/>
                    <a:p>
                      <a:r>
                        <a:rPr lang="es-EC" sz="1400" dirty="0"/>
                        <a:t>RCTO. VUELTA LARGA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5</a:t>
                      </a:r>
                      <a:endParaRPr lang="es-EC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168846"/>
                  </a:ext>
                </a:extLst>
              </a:tr>
              <a:tr h="262216">
                <a:tc>
                  <a:txBody>
                    <a:bodyPr/>
                    <a:lstStyle/>
                    <a:p>
                      <a:r>
                        <a:rPr lang="es-EC" sz="1400" dirty="0"/>
                        <a:t>RCTO SAN FERNANDO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2</a:t>
                      </a:r>
                      <a:endParaRPr lang="es-EC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817028"/>
                  </a:ext>
                </a:extLst>
              </a:tr>
              <a:tr h="273300">
                <a:tc>
                  <a:txBody>
                    <a:bodyPr/>
                    <a:lstStyle/>
                    <a:p>
                      <a:r>
                        <a:rPr lang="es-EC" sz="1400" dirty="0"/>
                        <a:t>VIA DURAN BOLICHE KM 18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5</a:t>
                      </a:r>
                      <a:endParaRPr lang="es-EC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75577"/>
                  </a:ext>
                </a:extLst>
              </a:tr>
              <a:tr h="276071">
                <a:tc>
                  <a:txBody>
                    <a:bodyPr/>
                    <a:lstStyle/>
                    <a:p>
                      <a:r>
                        <a:rPr lang="es-EC" sz="1400" dirty="0"/>
                        <a:t>RCTO. BUENOS AIRE #</a:t>
                      </a:r>
                      <a:r>
                        <a:rPr lang="es-EC" sz="1400" baseline="0" dirty="0"/>
                        <a:t> 1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591075"/>
                  </a:ext>
                </a:extLst>
              </a:tr>
              <a:tr h="3546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dirty="0"/>
                        <a:t>RCTO. BUENOS AIRE #</a:t>
                      </a:r>
                      <a:r>
                        <a:rPr lang="es-EC" sz="1400" baseline="0" dirty="0"/>
                        <a:t> 2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6</a:t>
                      </a:r>
                      <a:endParaRPr lang="es-EC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529">
                <a:tc>
                  <a:txBody>
                    <a:bodyPr/>
                    <a:lstStyle/>
                    <a:p>
                      <a:r>
                        <a:rPr lang="es-EC" sz="1400" dirty="0"/>
                        <a:t>RCTO. PAMPA DEL GUASMO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617498"/>
                  </a:ext>
                </a:extLst>
              </a:tr>
              <a:tr h="273300">
                <a:tc>
                  <a:txBody>
                    <a:bodyPr/>
                    <a:lstStyle/>
                    <a:p>
                      <a:r>
                        <a:rPr lang="es-ES" sz="1400" dirty="0"/>
                        <a:t>RCTO. LA INMACULADA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8</a:t>
                      </a:r>
                      <a:endParaRPr lang="es-EC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696">
                <a:tc>
                  <a:txBody>
                    <a:bodyPr/>
                    <a:lstStyle/>
                    <a:p>
                      <a:r>
                        <a:rPr lang="es-ES" sz="1400" dirty="0"/>
                        <a:t>RCTO. NUEVA</a:t>
                      </a:r>
                      <a:r>
                        <a:rPr lang="es-ES" sz="1400" baseline="0" dirty="0"/>
                        <a:t> COLONIA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5</a:t>
                      </a:r>
                      <a:endParaRPr lang="es-EC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936230"/>
                  </a:ext>
                </a:extLst>
              </a:tr>
              <a:tr h="253904">
                <a:tc>
                  <a:txBody>
                    <a:bodyPr/>
                    <a:lstStyle/>
                    <a:p>
                      <a:r>
                        <a:rPr lang="es-ES" sz="1400" dirty="0"/>
                        <a:t>RCTO. LA CHIQUITA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6</a:t>
                      </a:r>
                      <a:endParaRPr lang="es-EC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7694">
                <a:tc>
                  <a:txBody>
                    <a:bodyPr/>
                    <a:lstStyle/>
                    <a:p>
                      <a:r>
                        <a:rPr lang="es-ES" sz="1400" dirty="0"/>
                        <a:t>RCTO. PTO. LA CHIQUITA 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2</a:t>
                      </a:r>
                      <a:endParaRPr lang="es-EC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3904">
                <a:tc>
                  <a:txBody>
                    <a:bodyPr/>
                    <a:lstStyle/>
                    <a:p>
                      <a:r>
                        <a:rPr lang="es-ES" sz="1400" dirty="0"/>
                        <a:t>RCTO.</a:t>
                      </a:r>
                      <a:r>
                        <a:rPr lang="es-ES" sz="1400" baseline="0" dirty="0"/>
                        <a:t> LA UNION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5</a:t>
                      </a:r>
                      <a:endParaRPr lang="es-EC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3904">
                <a:tc>
                  <a:txBody>
                    <a:bodyPr/>
                    <a:lstStyle/>
                    <a:p>
                      <a:r>
                        <a:rPr lang="es-ES" sz="1400" dirty="0"/>
                        <a:t>RCTO. VILLA CARMEN 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5</a:t>
                      </a:r>
                      <a:endParaRPr lang="es-EC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A92D093D-8005-6220-2927-A8684EB7E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9033" y="365609"/>
            <a:ext cx="944962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70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61488E-1186-6178-9F64-F470B3D16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643D484-4CA7-374C-1B2E-9E2DC8AD82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6" y="3290364"/>
            <a:ext cx="5882812" cy="294981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F8ED841-FC59-24BD-D444-875BC463EB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6" y="240631"/>
            <a:ext cx="5882812" cy="285549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9A40A8A-4387-F82A-73C1-930E925313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220" y="240631"/>
            <a:ext cx="5143500" cy="2855496"/>
          </a:xfrm>
          <a:prstGeom prst="rect">
            <a:avLst/>
          </a:prstGeom>
        </p:spPr>
      </p:pic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B16750DD-CC86-D16C-216D-CD5E052716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220" y="3145688"/>
            <a:ext cx="5143500" cy="309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59660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1780</TotalTime>
  <Words>173</Words>
  <Application>Microsoft Office PowerPoint</Application>
  <PresentationFormat>Panorámica</PresentationFormat>
  <Paragraphs>71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Algerian</vt:lpstr>
      <vt:lpstr>Arial</vt:lpstr>
      <vt:lpstr>Bookman Old Style</vt:lpstr>
      <vt:lpstr>Tw Cen MT</vt:lpstr>
      <vt:lpstr>Gota</vt:lpstr>
      <vt:lpstr> </vt:lpstr>
      <vt:lpstr>Presentación de PowerPoint</vt:lpstr>
      <vt:lpstr>                                                                                                                                                   RENDICION DE CUENTAS 2025                                                   </vt:lpstr>
      <vt:lpstr>Presentación de PowerPoint</vt:lpstr>
      <vt:lpstr>Presentación de PowerPoint</vt:lpstr>
      <vt:lpstr>Presentación de PowerPoint</vt:lpstr>
      <vt:lpstr>Presentación de PowerPoint</vt:lpstr>
      <vt:lpstr>INSPECCIONES 2025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CBSJY</dc:creator>
  <cp:lastModifiedBy>e3097</cp:lastModifiedBy>
  <cp:revision>40</cp:revision>
  <dcterms:created xsi:type="dcterms:W3CDTF">2024-02-28T21:32:38Z</dcterms:created>
  <dcterms:modified xsi:type="dcterms:W3CDTF">2026-03-14T02:04:38Z</dcterms:modified>
</cp:coreProperties>
</file>